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60" r:id="rId5"/>
    <p:sldId id="261" r:id="rId6"/>
    <p:sldId id="259" r:id="rId7"/>
    <p:sldId id="265" r:id="rId8"/>
    <p:sldId id="266" r:id="rId9"/>
    <p:sldId id="267" r:id="rId10"/>
    <p:sldId id="263" r:id="rId11"/>
    <p:sldId id="264" r:id="rId12"/>
    <p:sldId id="258" r:id="rId13"/>
  </p:sldIdLst>
  <p:sldSz cx="12192000" cy="6858000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nl-NL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nl-NL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nl-NL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nl-NL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nl-NL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5A81CFC-EFC4-4CD8-B5E3-2CB774CEF3D6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36EE2E0C-D271-471A-BA1C-9F26DD00F28C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71D7E-E8EB-C912-6FB8-5765C92E0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93782A11-B7BC-15F3-3959-ACA0B92F0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C0D41A3B-7880-4B5F-6FDC-41531026D10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D275F277-BCD4-52D3-4C34-9C522A98E65E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144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nl-N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060B9-3E18-A065-F985-2A39A07F7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C30E0502-69FE-6C8D-A554-6AD7258C4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F18D3AA4-86B3-C429-EB7B-D0A6E169057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BE446790-1755-943F-EBA4-AC3AF34EB35B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3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95C8E-A5D8-B9B9-AC35-9B8E1F701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959B2D1F-4947-3B13-9CC2-7D06EE317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14A060F6-F5F7-2B75-E00E-8972732AFB2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A1F00718-2CCF-30DC-7263-D067BD56C0FF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972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C7992-4C5F-A60A-1438-59B1DEA8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B7254B14-FC38-75E3-3FA8-9D2062D99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3AA64260-4533-0EA9-D851-1097BB6158A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6989B74C-4288-40C9-7E65-59BC0CAE4EA5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896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C7992-4C5F-A60A-1438-59B1DEA8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B7254B14-FC38-75E3-3FA8-9D2062D99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3AA64260-4533-0EA9-D851-1097BB6158A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6989B74C-4288-40C9-7E65-59BC0CAE4EA5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1820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C7992-4C5F-A60A-1438-59B1DEA8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B7254B14-FC38-75E3-3FA8-9D2062D99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3AA64260-4533-0EA9-D851-1097BB6158A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6989B74C-4288-40C9-7E65-59BC0CAE4EA5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06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C7992-4C5F-A60A-1438-59B1DEA8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B7254B14-FC38-75E3-3FA8-9D2062D99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3AA64260-4533-0EA9-D851-1097BB6158A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6989B74C-4288-40C9-7E65-59BC0CAE4EA5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3684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FE9F4-6E2F-9420-DB41-EB0555A67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>
            <a:extLst>
              <a:ext uri="{FF2B5EF4-FFF2-40B4-BE49-F238E27FC236}">
                <a16:creationId xmlns:a16="http://schemas.microsoft.com/office/drawing/2014/main" id="{5DCA8E61-47EA-91B2-6C6D-E0EEA4F67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</p:spPr>
      </p:sp>
      <p:sp>
        <p:nvSpPr>
          <p:cNvPr id="103" name="PlaceHolder 2">
            <a:extLst>
              <a:ext uri="{FF2B5EF4-FFF2-40B4-BE49-F238E27FC236}">
                <a16:creationId xmlns:a16="http://schemas.microsoft.com/office/drawing/2014/main" id="{CDB2BB3B-6728-254A-2D6E-2127A84AE80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8680" y="4821480"/>
            <a:ext cx="5510160" cy="3944520"/>
          </a:xfrm>
          <a:prstGeom prst="rect">
            <a:avLst/>
          </a:prstGeom>
        </p:spPr>
        <p:txBody>
          <a:bodyPr lIns="92520" tIns="46080" rIns="92520" bIns="46080">
            <a:noAutofit/>
          </a:bodyPr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04" name="TextShape 3">
            <a:extLst>
              <a:ext uri="{FF2B5EF4-FFF2-40B4-BE49-F238E27FC236}">
                <a16:creationId xmlns:a16="http://schemas.microsoft.com/office/drawing/2014/main" id="{0C15B317-D6DF-F991-3A14-BAEF80030C96}"/>
              </a:ext>
            </a:extLst>
          </p:cNvPr>
          <p:cNvSpPr txBox="1"/>
          <p:nvPr/>
        </p:nvSpPr>
        <p:spPr>
          <a:xfrm>
            <a:off x="3901680" y="9515880"/>
            <a:ext cx="2984400" cy="502200"/>
          </a:xfrm>
          <a:prstGeom prst="rect">
            <a:avLst/>
          </a:prstGeom>
          <a:noFill/>
          <a:ln>
            <a:noFill/>
          </a:ln>
        </p:spPr>
        <p:txBody>
          <a:bodyPr lIns="92520" tIns="46080" rIns="9252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84ED341D-C954-496C-BA06-62CECDB3000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nl-NL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72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nl-NL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F00E9E1-3544-4C58-A9C4-7D347660743F}" type="datetime">
              <a:rPr lang="nl-NL" sz="1200" b="0" strike="noStrike" spc="-1">
                <a:solidFill>
                  <a:srgbClr val="8B8B8B"/>
                </a:solidFill>
                <a:latin typeface="Calibri"/>
              </a:rPr>
              <a:t>14-3-2024</a:t>
            </a:fld>
            <a:endParaRPr lang="nl-N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nl-N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A2F4257-28AC-4F89-A8AC-6141A9B8E3BF}" type="slidenum">
              <a:rPr lang="nl-NL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nl-N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nl-N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nl-NL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1487659-80D7-4E2F-9721-21317D15706E}" type="datetime">
              <a:rPr lang="nl-NL" sz="1200" b="0" strike="noStrike" spc="-1">
                <a:solidFill>
                  <a:srgbClr val="8B8B8B"/>
                </a:solidFill>
                <a:latin typeface="Calibri"/>
              </a:rPr>
              <a:t>14-3-2024</a:t>
            </a:fld>
            <a:endParaRPr lang="nl-NL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nl-NL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8D5E56A-159F-4263-AF9F-8877CD6ACFA5}" type="slidenum">
              <a:rPr lang="nl-NL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nl-N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937640" y="4991040"/>
            <a:ext cx="4254120" cy="1866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000" b="0" strike="noStrike" spc="-1">
                <a:solidFill>
                  <a:srgbClr val="FFFFFF"/>
                </a:solidFill>
                <a:latin typeface="Calibri Light"/>
              </a:rPr>
              <a:t>ALV 26 okt 2023</a:t>
            </a:r>
            <a:br/>
            <a:endParaRPr lang="nl-NL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1"/>
          <p:cNvPicPr/>
          <p:nvPr/>
        </p:nvPicPr>
        <p:blipFill>
          <a:blip r:embed="rId3"/>
          <a:stretch/>
        </p:blipFill>
        <p:spPr>
          <a:xfrm>
            <a:off x="0" y="-23760"/>
            <a:ext cx="12191760" cy="688140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7531200" y="5339880"/>
            <a:ext cx="46605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4000" b="0" strike="noStrike" spc="-1" dirty="0">
                <a:solidFill>
                  <a:srgbClr val="FFFFFF"/>
                </a:solidFill>
                <a:latin typeface="Calibri"/>
              </a:rPr>
              <a:t>ALV 14 maart 2024</a:t>
            </a:r>
            <a:endParaRPr lang="nl-NL" sz="4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1561E-B0C9-3621-9126-CF2006A5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4186622-3002-E1C2-C5E0-343643F1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069" y="763571"/>
            <a:ext cx="6995681" cy="5925753"/>
          </a:xfrm>
          <a:prstGeom prst="rect">
            <a:avLst/>
          </a:prstGeom>
        </p:spPr>
      </p:pic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5389B499-47D4-7D74-8DB6-F01158FA437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0520" y="1188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E5ACFF5E-0DA6-4B67-16CF-279B2185DC06}"/>
              </a:ext>
            </a:extLst>
          </p:cNvPr>
          <p:cNvSpPr txBox="1"/>
          <p:nvPr/>
        </p:nvSpPr>
        <p:spPr>
          <a:xfrm>
            <a:off x="378250" y="1540184"/>
            <a:ext cx="10515240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In gesprek met EC Vorden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Overleg gemeente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Voorstel: EC Bronckhorst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Bestaande </a:t>
            </a:r>
            <a:r>
              <a:rPr lang="nl-NL" sz="2600" spc="-1" dirty="0" err="1">
                <a:solidFill>
                  <a:srgbClr val="000000"/>
                </a:solidFill>
                <a:latin typeface="Calibri"/>
              </a:rPr>
              <a:t>EC’s</a:t>
            </a:r>
            <a:r>
              <a:rPr lang="nl-NL" sz="2600" spc="-1" dirty="0">
                <a:solidFill>
                  <a:srgbClr val="000000"/>
                </a:solidFill>
                <a:latin typeface="Calibri"/>
              </a:rPr>
              <a:t> vallen daaronder</a:t>
            </a: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A7512882-617B-33C2-4B0B-AD9A4B567C4F}"/>
              </a:ext>
            </a:extLst>
          </p:cNvPr>
          <p:cNvSpPr txBox="1"/>
          <p:nvPr/>
        </p:nvSpPr>
        <p:spPr>
          <a:xfrm>
            <a:off x="1015920" y="-33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chemeClr val="bg1"/>
                </a:solidFill>
                <a:latin typeface="Calibri"/>
              </a:rPr>
              <a:t>Ontwikkelingen met andere </a:t>
            </a:r>
            <a:r>
              <a:rPr lang="nl-NL" sz="4400" b="0" strike="noStrike" spc="-1" dirty="0" err="1">
                <a:solidFill>
                  <a:schemeClr val="bg1"/>
                </a:solidFill>
                <a:latin typeface="Calibri"/>
              </a:rPr>
              <a:t>EC’s</a:t>
            </a:r>
            <a:endParaRPr lang="nl-NL" sz="4400" b="0" strike="noStrike" spc="-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1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Afbeelding 3" descr="10340-5 deGroeneDraad - PPT-template3.pdf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1015920" y="-33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rgbClr val="FFFFFF"/>
                </a:solidFill>
                <a:latin typeface="Calibri Light"/>
              </a:rPr>
              <a:t>Rondvraag</a:t>
            </a:r>
            <a:endParaRPr lang="nl-N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Content Placeholder 2"/>
          <p:cNvPicPr/>
          <p:nvPr/>
        </p:nvPicPr>
        <p:blipFill>
          <a:blip r:embed="rId3"/>
          <a:stretch/>
        </p:blipFill>
        <p:spPr>
          <a:xfrm>
            <a:off x="7696080" y="2031840"/>
            <a:ext cx="3390840" cy="377280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2197080" y="992880"/>
            <a:ext cx="1650600" cy="389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25000" b="0" strike="noStrike" spc="-1">
                <a:solidFill>
                  <a:srgbClr val="92D050"/>
                </a:solidFill>
                <a:latin typeface="Symbol"/>
              </a:rPr>
              <a:t>?</a:t>
            </a:r>
            <a:r>
              <a:rPr lang="nl-NL" sz="96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nl-NL" sz="9600" b="0" strike="noStrike" spc="-1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 rot="541800">
            <a:off x="5077080" y="3066480"/>
            <a:ext cx="1688760" cy="634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Stroomdiagram: Verbindingslijn 1">
            <a:extLst>
              <a:ext uri="{FF2B5EF4-FFF2-40B4-BE49-F238E27FC236}">
                <a16:creationId xmlns:a16="http://schemas.microsoft.com/office/drawing/2014/main" id="{41CBE179-A578-E656-BF02-6E8B1B6F0E87}"/>
              </a:ext>
            </a:extLst>
          </p:cNvPr>
          <p:cNvSpPr/>
          <p:nvPr/>
        </p:nvSpPr>
        <p:spPr>
          <a:xfrm>
            <a:off x="1801700" y="1828800"/>
            <a:ext cx="2441360" cy="2521258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1831A09-593B-EB27-7BC8-6A1A003F7F27}"/>
              </a:ext>
            </a:extLst>
          </p:cNvPr>
          <p:cNvSpPr txBox="1"/>
          <p:nvPr/>
        </p:nvSpPr>
        <p:spPr>
          <a:xfrm>
            <a:off x="1801700" y="5373016"/>
            <a:ext cx="574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Jaarlijkse ALV: 25 april Café De Jongens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/>
          <p:cNvPicPr/>
          <p:nvPr/>
        </p:nvPicPr>
        <p:blipFill>
          <a:blip r:embed="rId3"/>
          <a:stretch/>
        </p:blipFill>
        <p:spPr>
          <a:xfrm>
            <a:off x="20520" y="1188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92" name="Picture 2"/>
          <p:cNvPicPr/>
          <p:nvPr/>
        </p:nvPicPr>
        <p:blipFill>
          <a:blip r:embed="rId4"/>
          <a:stretch/>
        </p:blipFill>
        <p:spPr>
          <a:xfrm>
            <a:off x="900000" y="57240"/>
            <a:ext cx="6066000" cy="189504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1032120" y="19526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Opening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Verslag ALV 16 januari 2024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Resultaat werven bestuursleden door Maarten </a:t>
            </a:r>
            <a:r>
              <a:rPr lang="nl-NL" sz="2600" b="0" strike="noStrike" spc="-1" dirty="0" err="1">
                <a:solidFill>
                  <a:srgbClr val="000000"/>
                </a:solidFill>
                <a:latin typeface="Calibri"/>
              </a:rPr>
              <a:t>Vismans</a:t>
            </a: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Voordracht bestuur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Toekomst de Groene Draad </a:t>
            </a:r>
            <a:r>
              <a:rPr lang="nl-NL" sz="2600" b="0" strike="noStrike" spc="-1" dirty="0" err="1">
                <a:solidFill>
                  <a:srgbClr val="000000"/>
                </a:solidFill>
                <a:latin typeface="Calibri"/>
              </a:rPr>
              <a:t>adhv</a:t>
            </a: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 vragen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Ontwikkelingen met andere </a:t>
            </a:r>
            <a:r>
              <a:rPr lang="nl-NL" sz="2600" b="0" strike="noStrike" spc="-1" dirty="0" err="1">
                <a:solidFill>
                  <a:srgbClr val="000000"/>
                </a:solidFill>
                <a:latin typeface="Calibri"/>
              </a:rPr>
              <a:t>EC’s</a:t>
            </a: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Rondvraag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Afsluiting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0E0B4-8A15-2A83-C0A5-F1A2F058B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F8D71702-5582-7435-4E55-B7E4100D90A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36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10B3B6A0-6591-3989-51C6-30251EFE39E4}"/>
              </a:ext>
            </a:extLst>
          </p:cNvPr>
          <p:cNvSpPr txBox="1"/>
          <p:nvPr/>
        </p:nvSpPr>
        <p:spPr>
          <a:xfrm>
            <a:off x="2617163" y="1721649"/>
            <a:ext cx="7735320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Onderzoek door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Maarten </a:t>
            </a:r>
            <a:r>
              <a:rPr lang="nl-NL" sz="2600" b="0" strike="noStrike" spc="-1" dirty="0" err="1">
                <a:solidFill>
                  <a:srgbClr val="000000"/>
                </a:solidFill>
                <a:latin typeface="Calibri"/>
              </a:rPr>
              <a:t>Vismans</a:t>
            </a: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1E782A-97E3-3F06-125C-7FAA89A29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214" y="1569317"/>
            <a:ext cx="5442852" cy="4124472"/>
          </a:xfrm>
          <a:prstGeom prst="rect">
            <a:avLst/>
          </a:prstGeom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1A5D69A4-16CC-9D69-7462-15CB9EDCF20D}"/>
              </a:ext>
            </a:extLst>
          </p:cNvPr>
          <p:cNvSpPr txBox="1"/>
          <p:nvPr/>
        </p:nvSpPr>
        <p:spPr>
          <a:xfrm>
            <a:off x="1015920" y="-33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rgbClr val="FFFFFF"/>
                </a:solidFill>
                <a:latin typeface="Calibri Light"/>
              </a:rPr>
              <a:t>Werving bestuursleden</a:t>
            </a:r>
            <a:endParaRPr lang="nl-N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07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3251-05E9-BB4F-6718-EECBC1556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D133C6B3-20DE-9D9D-6D80-DBE781DFDF9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520" y="1188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A03FEDFA-D475-A4FC-BBB0-6BCA3801ADA4}"/>
              </a:ext>
            </a:extLst>
          </p:cNvPr>
          <p:cNvSpPr txBox="1"/>
          <p:nvPr/>
        </p:nvSpPr>
        <p:spPr>
          <a:xfrm>
            <a:off x="1015920" y="-33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rgbClr val="FFFFFF"/>
                </a:solidFill>
                <a:latin typeface="Calibri Light"/>
              </a:rPr>
              <a:t>Voordracht bestuur</a:t>
            </a:r>
            <a:endParaRPr lang="nl-N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4A01F69-EF05-DF8A-6E00-4B48DDE4B50D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10515600" cy="4851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u="sng" dirty="0"/>
              <a:t>Huidig bestuur, bevestigd 16 januari 2024 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NL" sz="2800" dirty="0"/>
              <a:t>Mirjam Ganzevles, secretaris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NL" sz="2800" dirty="0"/>
              <a:t>Gerard Oud, voorzitter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NL" sz="2800" dirty="0"/>
              <a:t>Vacature, penningmeester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NL" sz="2800" dirty="0"/>
              <a:t>Vacature, beheer installaties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NL" sz="2800" dirty="0"/>
              <a:t>Vacature, algemeen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NL" sz="2800" dirty="0"/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200" u="sng" dirty="0"/>
              <a:t>Voordracht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NL" sz="2800" dirty="0"/>
              <a:t>Al uitgetreden: Willem van Kleef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NL" sz="2800" dirty="0"/>
              <a:t>Nieuw Fred Hofman, penningmeester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nl-NL" sz="2800" dirty="0"/>
              <a:t>ALV akkoord met deze voordracht?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l-NL" sz="2800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6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80FEB-65E8-3A73-94FA-46E8D365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B7B982F5-DEBB-3F79-CD04-8C6C7A44303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520" y="1188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B50B2FEE-9BB1-73EB-7D48-C2C9C202EAA7}"/>
              </a:ext>
            </a:extLst>
          </p:cNvPr>
          <p:cNvSpPr txBox="1"/>
          <p:nvPr/>
        </p:nvSpPr>
        <p:spPr>
          <a:xfrm>
            <a:off x="1015920" y="-33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rgbClr val="FFFFFF"/>
                </a:solidFill>
                <a:latin typeface="Calibri Light"/>
              </a:rPr>
              <a:t>Vraag 1</a:t>
            </a:r>
            <a:endParaRPr lang="nl-N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ECD308D6-33FB-7068-88E2-B2C6DC43761E}"/>
              </a:ext>
            </a:extLst>
          </p:cNvPr>
          <p:cNvSpPr txBox="1"/>
          <p:nvPr/>
        </p:nvSpPr>
        <p:spPr>
          <a:xfrm>
            <a:off x="526092" y="1669002"/>
            <a:ext cx="10515240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fontAlgn="base"/>
            <a:r>
              <a:rPr lang="nl-NL" sz="2800" dirty="0"/>
              <a:t>Zijn de doelstellingen in de statuten van de Groene Draad goed en passend bij de actuele situatie? </a:t>
            </a:r>
          </a:p>
          <a:p>
            <a:pPr fontAlgn="base"/>
            <a:endParaRPr lang="en-GB" sz="2800" dirty="0"/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E85666A-8957-2041-C937-5B9A21969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18" y="3135419"/>
            <a:ext cx="11016460" cy="26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2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80FEB-65E8-3A73-94FA-46E8D365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B7B982F5-DEBB-3F79-CD04-8C6C7A44303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520" y="1188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B50B2FEE-9BB1-73EB-7D48-C2C9C202EAA7}"/>
              </a:ext>
            </a:extLst>
          </p:cNvPr>
          <p:cNvSpPr txBox="1"/>
          <p:nvPr/>
        </p:nvSpPr>
        <p:spPr>
          <a:xfrm>
            <a:off x="1015920" y="-33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rgbClr val="FFFFFF"/>
                </a:solidFill>
                <a:latin typeface="Calibri Light"/>
              </a:rPr>
              <a:t>Vraag 2</a:t>
            </a:r>
            <a:endParaRPr lang="nl-N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ECD308D6-33FB-7068-88E2-B2C6DC43761E}"/>
              </a:ext>
            </a:extLst>
          </p:cNvPr>
          <p:cNvSpPr txBox="1"/>
          <p:nvPr/>
        </p:nvSpPr>
        <p:spPr>
          <a:xfrm>
            <a:off x="838380" y="2476870"/>
            <a:ext cx="10515240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fontAlgn="base"/>
            <a:endParaRPr lang="en-GB" sz="2800" dirty="0"/>
          </a:p>
          <a:p>
            <a:pPr fontAlgn="base"/>
            <a:r>
              <a:rPr lang="nl-NL" sz="2800" dirty="0"/>
              <a:t>Mag de Groene Draad, uitgaande van de statuten, initiatieven ontplooien waarbij mogelijk risico’s gelopen worden? </a:t>
            </a:r>
          </a:p>
          <a:p>
            <a:pPr fontAlgn="base"/>
            <a:endParaRPr lang="en-GB" sz="2800" dirty="0"/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06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80FEB-65E8-3A73-94FA-46E8D365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B7B982F5-DEBB-3F79-CD04-8C6C7A44303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520" y="1188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B50B2FEE-9BB1-73EB-7D48-C2C9C202EAA7}"/>
              </a:ext>
            </a:extLst>
          </p:cNvPr>
          <p:cNvSpPr txBox="1"/>
          <p:nvPr/>
        </p:nvSpPr>
        <p:spPr>
          <a:xfrm>
            <a:off x="1015920" y="-33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rgbClr val="FFFFFF"/>
                </a:solidFill>
                <a:latin typeface="Calibri Light"/>
              </a:rPr>
              <a:t>Vraag 3</a:t>
            </a:r>
            <a:endParaRPr lang="nl-N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ECD308D6-33FB-7068-88E2-B2C6DC43761E}"/>
              </a:ext>
            </a:extLst>
          </p:cNvPr>
          <p:cNvSpPr txBox="1"/>
          <p:nvPr/>
        </p:nvSpPr>
        <p:spPr>
          <a:xfrm>
            <a:off x="774666" y="2894121"/>
            <a:ext cx="10515240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fontAlgn="base"/>
            <a:r>
              <a:rPr lang="nl-NL" sz="2800" dirty="0"/>
              <a:t>Moet de Groene Draad zich beperken tot het beheren van de huidige zonnedaken?</a:t>
            </a:r>
          </a:p>
          <a:p>
            <a:pPr fontAlgn="base"/>
            <a:endParaRPr lang="en-GB" sz="2800" dirty="0"/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8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80FEB-65E8-3A73-94FA-46E8D365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B7B982F5-DEBB-3F79-CD04-8C6C7A44303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520" y="1188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B50B2FEE-9BB1-73EB-7D48-C2C9C202EAA7}"/>
              </a:ext>
            </a:extLst>
          </p:cNvPr>
          <p:cNvSpPr txBox="1"/>
          <p:nvPr/>
        </p:nvSpPr>
        <p:spPr>
          <a:xfrm>
            <a:off x="1015920" y="-33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rgbClr val="FFFFFF"/>
                </a:solidFill>
                <a:latin typeface="Calibri Light"/>
              </a:rPr>
              <a:t>Vraag 4</a:t>
            </a:r>
            <a:endParaRPr lang="nl-N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ECD308D6-33FB-7068-88E2-B2C6DC43761E}"/>
              </a:ext>
            </a:extLst>
          </p:cNvPr>
          <p:cNvSpPr txBox="1"/>
          <p:nvPr/>
        </p:nvSpPr>
        <p:spPr>
          <a:xfrm>
            <a:off x="858780" y="2315275"/>
            <a:ext cx="10515240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fontAlgn="base"/>
            <a:endParaRPr lang="en-GB" sz="2800" dirty="0"/>
          </a:p>
          <a:p>
            <a:pPr fontAlgn="base"/>
            <a:r>
              <a:rPr lang="en-GB" sz="2800" dirty="0" err="1"/>
              <a:t>Hebben</a:t>
            </a:r>
            <a:r>
              <a:rPr lang="en-GB" sz="2800" dirty="0"/>
              <a:t> de </a:t>
            </a:r>
            <a:r>
              <a:rPr lang="en-GB" sz="2800" dirty="0" err="1"/>
              <a:t>leden</a:t>
            </a:r>
            <a:r>
              <a:rPr lang="en-GB" sz="2800" dirty="0"/>
              <a:t> </a:t>
            </a:r>
            <a:r>
              <a:rPr lang="en-GB" sz="2800" dirty="0" err="1"/>
              <a:t>alleen</a:t>
            </a:r>
            <a:r>
              <a:rPr lang="en-GB" sz="2800" dirty="0"/>
              <a:t> </a:t>
            </a:r>
            <a:r>
              <a:rPr lang="en-GB" sz="2800" dirty="0" err="1"/>
              <a:t>inspraak</a:t>
            </a:r>
            <a:r>
              <a:rPr lang="en-GB" sz="2800" dirty="0"/>
              <a:t> over </a:t>
            </a:r>
            <a:r>
              <a:rPr lang="en-GB" sz="2800" dirty="0" err="1"/>
              <a:t>financiële</a:t>
            </a:r>
            <a:r>
              <a:rPr lang="en-GB" sz="2800" dirty="0"/>
              <a:t> en </a:t>
            </a:r>
            <a:r>
              <a:rPr lang="en-GB" sz="2800" dirty="0" err="1"/>
              <a:t>organisatorische</a:t>
            </a:r>
            <a:r>
              <a:rPr lang="en-GB" sz="2800" dirty="0"/>
              <a:t> </a:t>
            </a:r>
            <a:r>
              <a:rPr lang="en-GB" sz="2800" dirty="0" err="1"/>
              <a:t>zaken</a:t>
            </a:r>
            <a:r>
              <a:rPr lang="en-GB" sz="2800" dirty="0"/>
              <a:t> van </a:t>
            </a:r>
            <a:r>
              <a:rPr lang="en-GB" sz="2800" dirty="0" err="1"/>
              <a:t>hun</a:t>
            </a:r>
            <a:r>
              <a:rPr lang="en-GB" sz="2800" dirty="0"/>
              <a:t> eigen project (</a:t>
            </a:r>
            <a:r>
              <a:rPr lang="en-GB" sz="2800" dirty="0" err="1"/>
              <a:t>zonnedak</a:t>
            </a:r>
            <a:r>
              <a:rPr lang="en-GB" sz="2800" dirty="0"/>
              <a:t>)?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37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75063-1CF5-EAD3-AA55-D1BA6FFAA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7" descr="10340-5 deGroeneDraad - PPT-template2.pdf">
            <a:extLst>
              <a:ext uri="{FF2B5EF4-FFF2-40B4-BE49-F238E27FC236}">
                <a16:creationId xmlns:a16="http://schemas.microsoft.com/office/drawing/2014/main" id="{2EA4C516-C15A-8773-C994-1D3C1E128B6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520" y="1188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8A764381-06AE-14F1-709D-56E988E4E0ED}"/>
              </a:ext>
            </a:extLst>
          </p:cNvPr>
          <p:cNvSpPr txBox="1"/>
          <p:nvPr/>
        </p:nvSpPr>
        <p:spPr>
          <a:xfrm>
            <a:off x="1015920" y="-3326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4400" b="0" strike="noStrike" spc="-1" dirty="0">
                <a:solidFill>
                  <a:schemeClr val="bg1"/>
                </a:solidFill>
                <a:latin typeface="Calibri"/>
              </a:rPr>
              <a:t>Komend jaar</a:t>
            </a: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CB611DDD-34B6-42CD-0AC8-717983A7F45F}"/>
              </a:ext>
            </a:extLst>
          </p:cNvPr>
          <p:cNvSpPr txBox="1"/>
          <p:nvPr/>
        </p:nvSpPr>
        <p:spPr>
          <a:xfrm>
            <a:off x="526092" y="1669002"/>
            <a:ext cx="10515240" cy="455424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Stabiliseren bestuur 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Beheer installaties waarborgen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spc="-1" dirty="0">
                <a:solidFill>
                  <a:srgbClr val="000000"/>
                </a:solidFill>
                <a:latin typeface="Calibri"/>
              </a:rPr>
              <a:t>Geen nieuwe initiatieven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Ontwikkel</a:t>
            </a:r>
            <a:r>
              <a:rPr lang="nl-NL" sz="2600" spc="-1" dirty="0">
                <a:solidFill>
                  <a:srgbClr val="000000"/>
                </a:solidFill>
                <a:latin typeface="Calibri"/>
              </a:rPr>
              <a:t>ingen Bronckhorst niveau verder vormgeven</a:t>
            </a:r>
            <a:endParaRPr lang="nl-NL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98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6504</TotalTime>
  <Words>216</Words>
  <Application>Microsoft Office PowerPoint</Application>
  <PresentationFormat>Breedbeeld</PresentationFormat>
  <Paragraphs>60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Zetten we samen een energiecooperatie op in Hengelo?</dc:title>
  <dc:subject/>
  <dc:creator>gerard oud</dc:creator>
  <dc:description/>
  <cp:lastModifiedBy>gerard oud</cp:lastModifiedBy>
  <cp:revision>413</cp:revision>
  <cp:lastPrinted>2023-03-28T15:43:26Z</cp:lastPrinted>
  <dcterms:created xsi:type="dcterms:W3CDTF">2019-02-18T13:53:38Z</dcterms:created>
  <dcterms:modified xsi:type="dcterms:W3CDTF">2024-03-14T15:53:15Z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