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87" r:id="rId3"/>
    <p:sldId id="410" r:id="rId4"/>
    <p:sldId id="408" r:id="rId5"/>
    <p:sldId id="411" r:id="rId6"/>
    <p:sldId id="391" r:id="rId7"/>
    <p:sldId id="409" r:id="rId8"/>
    <p:sldId id="413" r:id="rId9"/>
    <p:sldId id="420" r:id="rId10"/>
    <p:sldId id="389" r:id="rId11"/>
    <p:sldId id="421" r:id="rId12"/>
    <p:sldId id="396" r:id="rId13"/>
    <p:sldId id="422" r:id="rId14"/>
    <p:sldId id="264" r:id="rId15"/>
    <p:sldId id="399" r:id="rId16"/>
  </p:sldIdLst>
  <p:sldSz cx="12192000" cy="6858000"/>
  <p:notesSz cx="6888163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91CF9B"/>
    <a:srgbClr val="26582E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72727" autoAdjust="0"/>
  </p:normalViewPr>
  <p:slideViewPr>
    <p:cSldViewPr snapToGrid="0">
      <p:cViewPr varScale="1">
        <p:scale>
          <a:sx n="114" d="100"/>
          <a:sy n="114" d="100"/>
        </p:scale>
        <p:origin x="186" y="318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287e2d823daee77/De-Groenedraad/Bedrijfsvoering%20HOOFDMAP/Financien/Opbrengst%20Productie%20Installaties/Opbrengst%20Productie%20PV%20Installati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b="1" u="sng" dirty="0"/>
              <a:t>Productie Zelle 2022:   45.938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4706936"/>
        <c:axId val="334707328"/>
      </c:barChart>
      <c:catAx>
        <c:axId val="334706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b="1" u="sng" dirty="0"/>
                  <a:t>maand</a:t>
                </a:r>
              </a:p>
            </c:rich>
          </c:tx>
          <c:layout>
            <c:manualLayout>
              <c:xMode val="edge"/>
              <c:yMode val="edge"/>
              <c:x val="0.46864829920452394"/>
              <c:y val="0.924048014151452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34707328"/>
        <c:crossesAt val="0"/>
        <c:auto val="1"/>
        <c:lblAlgn val="ctr"/>
        <c:lblOffset val="100"/>
        <c:noMultiLvlLbl val="0"/>
      </c:catAx>
      <c:valAx>
        <c:axId val="33470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b="1" u="sng" dirty="0"/>
                  <a:t>kWh</a:t>
                </a:r>
              </a:p>
            </c:rich>
          </c:tx>
          <c:layout>
            <c:manualLayout>
              <c:xMode val="edge"/>
              <c:yMode val="edge"/>
              <c:x val="9.4730592163169338E-3"/>
              <c:y val="0.361122697138499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34706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0.034</cdr:x>
      <cdr:y>0</cdr:y>
    </cdr:from>
    <cdr:to>
      <cdr:x>0.85056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EA54E974-F536-88E3-9CB8-C13FD200C2F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90333" y="0"/>
          <a:ext cx="4571429" cy="457676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2423" tIns="46211" rIns="92423" bIns="46211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2676"/>
          </a:xfrm>
          <a:prstGeom prst="rect">
            <a:avLst/>
          </a:prstGeom>
        </p:spPr>
        <p:txBody>
          <a:bodyPr vert="horz" lIns="92423" tIns="46211" rIns="92423" bIns="46211" rtlCol="0"/>
          <a:lstStyle>
            <a:lvl1pPr algn="r">
              <a:defRPr sz="1200"/>
            </a:lvl1pPr>
          </a:lstStyle>
          <a:p>
            <a:fld id="{4A6F92C9-425B-4856-90D5-090B4AF27948}" type="datetimeFigureOut">
              <a:rPr lang="nl-NL" smtClean="0"/>
              <a:t>2-5-2024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4125"/>
            <a:ext cx="6008687" cy="3379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3" tIns="46211" rIns="92423" bIns="46211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5"/>
            <a:ext cx="5510530" cy="3944869"/>
          </a:xfrm>
          <a:prstGeom prst="rect">
            <a:avLst/>
          </a:prstGeom>
        </p:spPr>
        <p:txBody>
          <a:bodyPr vert="horz" lIns="92423" tIns="46211" rIns="92423" bIns="462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42"/>
            <a:ext cx="2984871" cy="502675"/>
          </a:xfrm>
          <a:prstGeom prst="rect">
            <a:avLst/>
          </a:prstGeom>
        </p:spPr>
        <p:txBody>
          <a:bodyPr vert="horz" lIns="92423" tIns="46211" rIns="92423" bIns="46211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6042"/>
            <a:ext cx="2984871" cy="502675"/>
          </a:xfrm>
          <a:prstGeom prst="rect">
            <a:avLst/>
          </a:prstGeom>
        </p:spPr>
        <p:txBody>
          <a:bodyPr vert="horz" lIns="92423" tIns="46211" rIns="92423" bIns="46211" rtlCol="0" anchor="b"/>
          <a:lstStyle>
            <a:lvl1pPr algn="r">
              <a:defRPr sz="1200"/>
            </a:lvl1pPr>
          </a:lstStyle>
          <a:p>
            <a:fld id="{5007979D-E330-4179-9B49-4B8EFB6FF6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593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897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33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26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Gerard: ik ben vanaf april penningmeester a.i. Inschrijving KvK vanaf 08-04-2021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31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03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71D7E-E8EB-C912-6FB8-5765C92E0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>
            <a:extLst>
              <a:ext uri="{FF2B5EF4-FFF2-40B4-BE49-F238E27FC236}">
                <a16:creationId xmlns:a16="http://schemas.microsoft.com/office/drawing/2014/main" id="{93782A11-B7BC-15F3-3959-ACA0B92F0C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9738" y="1254125"/>
            <a:ext cx="6008687" cy="3379788"/>
          </a:xfrm>
          <a:prstGeom prst="rect">
            <a:avLst/>
          </a:prstGeom>
        </p:spPr>
      </p:sp>
      <p:sp>
        <p:nvSpPr>
          <p:cNvPr id="103" name="PlaceHolder 2">
            <a:extLst>
              <a:ext uri="{FF2B5EF4-FFF2-40B4-BE49-F238E27FC236}">
                <a16:creationId xmlns:a16="http://schemas.microsoft.com/office/drawing/2014/main" id="{C0D41A3B-7880-4B5F-6FDC-41531026D10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8680" y="4821480"/>
            <a:ext cx="5510160" cy="3944520"/>
          </a:xfrm>
          <a:prstGeom prst="rect">
            <a:avLst/>
          </a:prstGeom>
        </p:spPr>
        <p:txBody>
          <a:bodyPr lIns="92520" tIns="46080" rIns="92520" bIns="46080">
            <a:noAutofit/>
          </a:bodyPr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04" name="TextShape 3">
            <a:extLst>
              <a:ext uri="{FF2B5EF4-FFF2-40B4-BE49-F238E27FC236}">
                <a16:creationId xmlns:a16="http://schemas.microsoft.com/office/drawing/2014/main" id="{D275F277-BCD4-52D3-4C34-9C522A98E65E}"/>
              </a:ext>
            </a:extLst>
          </p:cNvPr>
          <p:cNvSpPr txBox="1"/>
          <p:nvPr/>
        </p:nvSpPr>
        <p:spPr>
          <a:xfrm>
            <a:off x="3901680" y="9515880"/>
            <a:ext cx="2984400" cy="502200"/>
          </a:xfrm>
          <a:prstGeom prst="rect">
            <a:avLst/>
          </a:prstGeom>
          <a:noFill/>
          <a:ln>
            <a:noFill/>
          </a:ln>
        </p:spPr>
        <p:txBody>
          <a:bodyPr lIns="92520" tIns="46080" rIns="9252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84ED341D-C954-496C-BA06-62CECDB3000A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nl-NL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1444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34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27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51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81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96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90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34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8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250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63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356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31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589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2-5-2024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76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2-5-2024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271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2-5-2024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111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2-5-2024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53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2-5-2024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542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2-5-2024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800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5448F-A8C6-450B-8445-5A3230E46C5C}" type="datetimeFigureOut">
              <a:rPr lang="nl-NL" smtClean="0"/>
              <a:t>2-5-2024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91ABA-6EAE-4705-AC95-51E29930B1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24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10340-5 deGroeneDraad - PPT-template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937500" y="4991101"/>
            <a:ext cx="4254500" cy="1866899"/>
          </a:xfrm>
        </p:spPr>
        <p:txBody>
          <a:bodyPr>
            <a:normAutofit/>
          </a:bodyPr>
          <a:lstStyle/>
          <a:p>
            <a:pPr algn="l"/>
            <a:r>
              <a:rPr lang="nl-NL" sz="4000" dirty="0">
                <a:solidFill>
                  <a:schemeClr val="bg1"/>
                </a:solidFill>
              </a:rPr>
              <a:t>ALV 25 april 2024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29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Kascontrole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06775" y="1964531"/>
            <a:ext cx="52451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u="sng" dirty="0"/>
              <a:t>Kascommissie</a:t>
            </a:r>
            <a:r>
              <a:rPr lang="nl-NL" dirty="0"/>
              <a:t>: </a:t>
            </a:r>
          </a:p>
          <a:p>
            <a:pPr marL="0" indent="0">
              <a:buNone/>
            </a:pPr>
            <a:r>
              <a:rPr lang="nl-NL" dirty="0"/>
              <a:t>Ella Groothuis en Wim Gallee hebben de boekhouding gecontroleerd. </a:t>
            </a:r>
          </a:p>
          <a:p>
            <a:pPr marL="0" indent="0">
              <a:buNone/>
            </a:pPr>
            <a:endParaRPr lang="nl-NL" sz="1200" u="sng" dirty="0"/>
          </a:p>
          <a:p>
            <a:pPr marL="0" indent="0">
              <a:buNone/>
            </a:pPr>
            <a:r>
              <a:rPr lang="nl-NL" dirty="0"/>
              <a:t>Hoe gaat kascommissie verder? </a:t>
            </a:r>
          </a:p>
          <a:p>
            <a:pPr marL="0" indent="0">
              <a:buNone/>
            </a:pPr>
            <a:r>
              <a:rPr lang="nl-NL" dirty="0"/>
              <a:t>Na 2 jaar leden vervangen.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Nieuwe leden?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87" y="1762125"/>
            <a:ext cx="5183587" cy="410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18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Decharge bestuur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6750" y="1438319"/>
            <a:ext cx="645974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Akkoord afspraken over uitkeringen?</a:t>
            </a:r>
          </a:p>
          <a:p>
            <a:pPr marL="0" indent="0">
              <a:buNone/>
            </a:pPr>
            <a:r>
              <a:rPr lang="nl-NL" dirty="0"/>
              <a:t>Akkoord jaarrekening?</a:t>
            </a:r>
          </a:p>
          <a:p>
            <a:pPr marL="0" indent="0">
              <a:buNone/>
            </a:pPr>
            <a:r>
              <a:rPr lang="nl-NL" dirty="0"/>
              <a:t>Decharge bestuur?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521" y="3260785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Vaststelling bestuur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u="sng" dirty="0"/>
              <a:t>Huidig bestuur, vastgesteld 14 maart 2024  </a:t>
            </a:r>
          </a:p>
          <a:p>
            <a:pPr marL="457200" lvl="1" indent="0">
              <a:buNone/>
            </a:pPr>
            <a:r>
              <a:rPr lang="nl-NL" sz="2800" dirty="0"/>
              <a:t>Mirjam Ganzevles, secretaris</a:t>
            </a:r>
          </a:p>
          <a:p>
            <a:pPr marL="457200" lvl="1" indent="0">
              <a:buNone/>
            </a:pPr>
            <a:r>
              <a:rPr lang="nl-NL" sz="2800" dirty="0"/>
              <a:t>Fred Hofman, penningmeester</a:t>
            </a:r>
          </a:p>
          <a:p>
            <a:pPr marL="457200" lvl="1" indent="0">
              <a:buNone/>
            </a:pPr>
            <a:r>
              <a:rPr lang="nl-NL" sz="2800" dirty="0"/>
              <a:t>Gerard Oud, voorzitter</a:t>
            </a:r>
          </a:p>
          <a:p>
            <a:pPr marL="457200" lvl="1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3200" dirty="0"/>
              <a:t>Ondersteuning:</a:t>
            </a:r>
          </a:p>
          <a:p>
            <a:pPr marL="457200" lvl="1" indent="0">
              <a:buNone/>
            </a:pPr>
            <a:r>
              <a:rPr lang="nl-NL" sz="2800" dirty="0"/>
              <a:t>Peter Ganzevles, beheer installaties en ICT </a:t>
            </a:r>
          </a:p>
          <a:p>
            <a:pPr marL="457200" lvl="1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3200" u="sng" dirty="0"/>
              <a:t>Voordracht</a:t>
            </a:r>
          </a:p>
          <a:p>
            <a:pPr marL="457200" lvl="1" indent="0">
              <a:buNone/>
            </a:pPr>
            <a:r>
              <a:rPr lang="nl-NL" sz="2800" dirty="0"/>
              <a:t>De drie bestuursleden continueren hun rol</a:t>
            </a:r>
          </a:p>
          <a:p>
            <a:pPr marL="457200" lvl="1" indent="0">
              <a:buNone/>
            </a:pPr>
            <a:endParaRPr lang="nl-NL" sz="2800" dirty="0"/>
          </a:p>
          <a:p>
            <a:pPr marL="457200" lvl="1" indent="0">
              <a:buNone/>
            </a:pPr>
            <a:r>
              <a:rPr lang="nl-NL" sz="2800" dirty="0"/>
              <a:t>Is ALV akkoord met deze vaststelling?</a:t>
            </a:r>
          </a:p>
          <a:p>
            <a:pPr marL="457200" lvl="1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579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Komend jaar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6750" y="1438319"/>
            <a:ext cx="6459749" cy="435133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001"/>
              </a:spcBef>
            </a:pPr>
            <a:r>
              <a:rPr lang="nl-NL" spc="-1" dirty="0">
                <a:solidFill>
                  <a:srgbClr val="000000"/>
                </a:solidFill>
              </a:rPr>
              <a:t>Stabiliseren bestuur </a:t>
            </a:r>
          </a:p>
          <a:p>
            <a:pPr marL="457200" indent="-457200">
              <a:spcBef>
                <a:spcPts val="1001"/>
              </a:spcBef>
            </a:pPr>
            <a:r>
              <a:rPr lang="nl-NL" spc="-1" dirty="0">
                <a:solidFill>
                  <a:srgbClr val="000000"/>
                </a:solidFill>
              </a:rPr>
              <a:t>Beheer installaties waarborgen</a:t>
            </a:r>
          </a:p>
          <a:p>
            <a:pPr marL="457200" indent="-457200">
              <a:spcBef>
                <a:spcPts val="1001"/>
              </a:spcBef>
            </a:pPr>
            <a:r>
              <a:rPr lang="nl-NL" spc="-1" dirty="0">
                <a:solidFill>
                  <a:srgbClr val="000000"/>
                </a:solidFill>
              </a:rPr>
              <a:t>Geen nieuwe initiatieven</a:t>
            </a:r>
          </a:p>
          <a:p>
            <a:pPr marL="457200" indent="-457200">
              <a:spcBef>
                <a:spcPts val="1001"/>
              </a:spcBef>
            </a:pPr>
            <a:r>
              <a:rPr lang="nl-NL" spc="-1" dirty="0">
                <a:solidFill>
                  <a:srgbClr val="000000"/>
                </a:solidFill>
              </a:rPr>
              <a:t>Ontwikkelingen overkoepelende organisatie Bronckhorst verder vormgeven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23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1561E-B0C9-3621-9126-CF2006A5A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4186622-3002-E1C2-C5E0-343643F1B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283" y="992520"/>
            <a:ext cx="6355467" cy="5383454"/>
          </a:xfrm>
          <a:prstGeom prst="rect">
            <a:avLst/>
          </a:prstGeom>
        </p:spPr>
      </p:pic>
      <p:pic>
        <p:nvPicPr>
          <p:cNvPr id="91" name="Afbeelding 7" descr="10340-5 deGroeneDraad - PPT-template2.pdf">
            <a:extLst>
              <a:ext uri="{FF2B5EF4-FFF2-40B4-BE49-F238E27FC236}">
                <a16:creationId xmlns:a16="http://schemas.microsoft.com/office/drawing/2014/main" id="{5389B499-47D4-7D74-8DB6-F01158FA437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0" y="36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3" name="TextShape 1">
            <a:extLst>
              <a:ext uri="{FF2B5EF4-FFF2-40B4-BE49-F238E27FC236}">
                <a16:creationId xmlns:a16="http://schemas.microsoft.com/office/drawing/2014/main" id="{E5ACFF5E-0DA6-4B67-16CF-279B2185DC06}"/>
              </a:ext>
            </a:extLst>
          </p:cNvPr>
          <p:cNvSpPr txBox="1"/>
          <p:nvPr/>
        </p:nvSpPr>
        <p:spPr>
          <a:xfrm>
            <a:off x="378250" y="1540184"/>
            <a:ext cx="5502433" cy="455424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In gesprek met EC Vorden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spc="-1" dirty="0">
                <a:solidFill>
                  <a:srgbClr val="000000"/>
                </a:solidFill>
                <a:latin typeface="Calibri"/>
              </a:rPr>
              <a:t>Overleg gemeente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Voorstel: EC Bronckhorst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spc="-1" dirty="0">
                <a:solidFill>
                  <a:srgbClr val="000000"/>
                </a:solidFill>
                <a:latin typeface="Calibri"/>
              </a:rPr>
              <a:t>Bestaande </a:t>
            </a:r>
            <a:r>
              <a:rPr lang="nl-NL" sz="2600" spc="-1" dirty="0" err="1">
                <a:solidFill>
                  <a:srgbClr val="000000"/>
                </a:solidFill>
                <a:latin typeface="Calibri"/>
              </a:rPr>
              <a:t>EC’s</a:t>
            </a:r>
            <a:r>
              <a:rPr lang="nl-NL" sz="2600" spc="-1" dirty="0">
                <a:solidFill>
                  <a:srgbClr val="000000"/>
                </a:solidFill>
                <a:latin typeface="Calibri"/>
              </a:rPr>
              <a:t> vallen daaronder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Goed ontvangen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Vervolgoverleg begin mei</a:t>
            </a:r>
          </a:p>
        </p:txBody>
      </p:sp>
      <p:sp>
        <p:nvSpPr>
          <p:cNvPr id="2" name="TextShape 1">
            <a:extLst>
              <a:ext uri="{FF2B5EF4-FFF2-40B4-BE49-F238E27FC236}">
                <a16:creationId xmlns:a16="http://schemas.microsoft.com/office/drawing/2014/main" id="{A7512882-617B-33C2-4B0B-AD9A4B567C4F}"/>
              </a:ext>
            </a:extLst>
          </p:cNvPr>
          <p:cNvSpPr txBox="1"/>
          <p:nvPr/>
        </p:nvSpPr>
        <p:spPr>
          <a:xfrm>
            <a:off x="1015920" y="-3326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sz="4400" b="0" strike="noStrike" spc="-1" dirty="0">
                <a:solidFill>
                  <a:schemeClr val="bg1"/>
                </a:solidFill>
                <a:latin typeface="Calibri"/>
              </a:rPr>
              <a:t>Ontwikkelingen met andere </a:t>
            </a:r>
            <a:r>
              <a:rPr lang="nl-NL" sz="4400" b="0" strike="noStrike" spc="-1" dirty="0" err="1">
                <a:solidFill>
                  <a:schemeClr val="bg1"/>
                </a:solidFill>
                <a:latin typeface="Calibri"/>
              </a:rPr>
              <a:t>EC’s</a:t>
            </a:r>
            <a:endParaRPr lang="nl-NL" sz="4400" b="0" strike="noStrike" spc="-1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13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10340-5 deGroeneDraad - PPT-template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-332640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Rondvraag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95937" y="2032000"/>
            <a:ext cx="3391163" cy="3773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6969" y="992923"/>
            <a:ext cx="165099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0" dirty="0">
                <a:solidFill>
                  <a:srgbClr val="92D050"/>
                </a:solidFill>
                <a:latin typeface="Symbol" panose="05050102010706020507" pitchFamily="18" charset="2"/>
              </a:rPr>
              <a:t>?</a:t>
            </a:r>
            <a:r>
              <a:rPr lang="nl-NL" sz="9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Right Arrow 7"/>
          <p:cNvSpPr/>
          <p:nvPr/>
        </p:nvSpPr>
        <p:spPr>
          <a:xfrm rot="541784">
            <a:off x="5077404" y="3066714"/>
            <a:ext cx="1689100" cy="635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4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" y="12032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31" y="57211"/>
            <a:ext cx="6066353" cy="189535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32278" y="195257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Opening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Verslag 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Terugblik 2023 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Financiële verantwoording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Omgevingsfonds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Uitkering Zelle/Roodheuvel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Vaststelling bestuur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Programma komend jaar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Ontwikkelingen Bronckhorst 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Rondvraag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Afsluiting</a:t>
            </a:r>
          </a:p>
          <a:p>
            <a:pPr marL="514350" lvl="0" indent="-514350">
              <a:buFont typeface="+mj-lt"/>
              <a:buAutoNum type="arabicPeriod"/>
            </a:pPr>
            <a:endParaRPr lang="nl-NL" sz="2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268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De Groene Draad: resultaten 2023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459162"/>
            <a:ext cx="10134599" cy="4192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Zelle: </a:t>
            </a:r>
          </a:p>
          <a:p>
            <a:pPr lvl="1"/>
            <a:r>
              <a:rPr lang="nl-NL" dirty="0"/>
              <a:t>Geluidshinder na overgang van 3x25A naar 3x80A</a:t>
            </a:r>
          </a:p>
          <a:p>
            <a:pPr lvl="1"/>
            <a:r>
              <a:rPr lang="nl-NL" dirty="0"/>
              <a:t>Omvormer van buiten       binnen       geluidsarme kast</a:t>
            </a:r>
          </a:p>
          <a:p>
            <a:pPr marL="0" indent="0">
              <a:buNone/>
            </a:pPr>
            <a:r>
              <a:rPr lang="nl-NL" dirty="0"/>
              <a:t>Roodheuvel:</a:t>
            </a:r>
          </a:p>
          <a:p>
            <a:pPr lvl="1"/>
            <a:r>
              <a:rPr lang="nl-NL" dirty="0"/>
              <a:t>Netcongestie speelt een rol: pieken lager aftoppen</a:t>
            </a:r>
          </a:p>
          <a:p>
            <a:pPr marL="0" indent="0">
              <a:buNone/>
            </a:pPr>
            <a:r>
              <a:rPr lang="nl-NL" dirty="0"/>
              <a:t>Buurtaanpak in Varssel afgerond</a:t>
            </a:r>
          </a:p>
          <a:p>
            <a:pPr marL="0" indent="0">
              <a:buNone/>
            </a:pPr>
            <a:r>
              <a:rPr lang="nl-NL" dirty="0"/>
              <a:t>Mei: Groene Draad 2.0 met commissies van start</a:t>
            </a:r>
          </a:p>
          <a:p>
            <a:pPr marL="0" indent="0">
              <a:buNone/>
            </a:pPr>
            <a:r>
              <a:rPr lang="nl-NL" dirty="0"/>
              <a:t>Initiatief DEP Vorden geeft bestuurscrisis: </a:t>
            </a:r>
          </a:p>
          <a:p>
            <a:pPr marL="457200" lvl="1" indent="0">
              <a:buNone/>
            </a:pPr>
            <a:r>
              <a:rPr lang="nl-NL" dirty="0"/>
              <a:t>BALV 16 januari/14 maart 2024: besloten hoe verder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500" y="4211909"/>
            <a:ext cx="2466975" cy="1847850"/>
          </a:xfrm>
          <a:prstGeom prst="rect">
            <a:avLst/>
          </a:prstGeom>
        </p:spPr>
      </p:pic>
      <p:sp>
        <p:nvSpPr>
          <p:cNvPr id="4" name="Pijl: rechts 3">
            <a:extLst>
              <a:ext uri="{FF2B5EF4-FFF2-40B4-BE49-F238E27FC236}">
                <a16:creationId xmlns:a16="http://schemas.microsoft.com/office/drawing/2014/main" id="{2D748B2F-CA3B-8950-4B03-A7393D9696A7}"/>
              </a:ext>
            </a:extLst>
          </p:cNvPr>
          <p:cNvSpPr/>
          <p:nvPr/>
        </p:nvSpPr>
        <p:spPr>
          <a:xfrm>
            <a:off x="4345497" y="2446564"/>
            <a:ext cx="335560" cy="1530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7902A8E8-6C4C-6965-8E79-6BD34FA702F9}"/>
              </a:ext>
            </a:extLst>
          </p:cNvPr>
          <p:cNvSpPr/>
          <p:nvPr/>
        </p:nvSpPr>
        <p:spPr>
          <a:xfrm>
            <a:off x="5661519" y="2446563"/>
            <a:ext cx="335560" cy="1530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26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Landgoed Zelle: Productie / Opbrengst</a:t>
            </a:r>
          </a:p>
        </p:txBody>
      </p:sp>
      <p:graphicFrame>
        <p:nvGraphicFramePr>
          <p:cNvPr id="3" name="Tijdelijke aanduiding voor inhoud 2" descr="sdfdgsdf">
            <a:extLst>
              <a:ext uri="{FF2B5EF4-FFF2-40B4-BE49-F238E27FC236}">
                <a16:creationId xmlns:a16="http://schemas.microsoft.com/office/drawing/2014/main" id="{C5F81827-5342-46AC-79B6-B77C5CEEA7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024262"/>
              </p:ext>
            </p:extLst>
          </p:nvPr>
        </p:nvGraphicFramePr>
        <p:xfrm>
          <a:off x="371716" y="1252550"/>
          <a:ext cx="5598391" cy="457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7AF9300D-2012-B724-A790-6D6BF505268A}"/>
              </a:ext>
            </a:extLst>
          </p:cNvPr>
          <p:cNvSpPr txBox="1"/>
          <p:nvPr/>
        </p:nvSpPr>
        <p:spPr>
          <a:xfrm>
            <a:off x="962605" y="5829313"/>
            <a:ext cx="73676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/>
              <a:t>Gemiddeld tarief 2023:  </a:t>
            </a:r>
            <a:r>
              <a:rPr lang="nl-NL" sz="2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€ 0,088; </a:t>
            </a:r>
            <a:r>
              <a:rPr lang="nl-NL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tarief 2022 </a:t>
            </a:r>
            <a:r>
              <a:rPr lang="nl-NL" sz="2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€ 0,285</a:t>
            </a:r>
            <a:r>
              <a:rPr lang="nl-NL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D36542C-885A-FD39-5EEB-57DAACFBF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1441" y="5533581"/>
            <a:ext cx="1719221" cy="112176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4CFA5BB-4614-95C9-E9D4-A63500388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5405" y="1252550"/>
            <a:ext cx="54006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Roodheuvel: productie / opbrengst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8F5EDF2-FD5E-6492-4DEA-29C40E138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101" y="1252537"/>
            <a:ext cx="3404482" cy="4352925"/>
          </a:xfr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5197739-D0BE-4175-2281-85AE7F2C4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0205" y="5318620"/>
            <a:ext cx="1395715" cy="13933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A3EACA6-C297-4C7F-2B72-0223D2B738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6622" y="1195386"/>
            <a:ext cx="5543550" cy="4467225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7418685-9E9E-3244-7297-CB735E285714}"/>
              </a:ext>
            </a:extLst>
          </p:cNvPr>
          <p:cNvSpPr txBox="1"/>
          <p:nvPr/>
        </p:nvSpPr>
        <p:spPr>
          <a:xfrm>
            <a:off x="962605" y="5829313"/>
            <a:ext cx="53999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/>
              <a:t>Gemiddeld tarief 2023:  </a:t>
            </a:r>
            <a:r>
              <a:rPr lang="nl-NL" sz="25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€ 0,079</a:t>
            </a:r>
          </a:p>
        </p:txBody>
      </p:sp>
    </p:spTree>
    <p:extLst>
      <p:ext uri="{BB962C8B-B14F-4D97-AF65-F5344CB8AC3E}">
        <p14:creationId xmlns:p14="http://schemas.microsoft.com/office/powerpoint/2010/main" val="342217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Jaarrekening: Resultaat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FD51AC03-B21E-EA0E-99DE-77318155CF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769604"/>
              </p:ext>
            </p:extLst>
          </p:nvPr>
        </p:nvGraphicFramePr>
        <p:xfrm>
          <a:off x="1394308" y="1087237"/>
          <a:ext cx="4805156" cy="5254827"/>
        </p:xfrm>
        <a:graphic>
          <a:graphicData uri="http://schemas.openxmlformats.org/drawingml/2006/table">
            <a:tbl>
              <a:tblPr/>
              <a:tblGrid>
                <a:gridCol w="3423918">
                  <a:extLst>
                    <a:ext uri="{9D8B030D-6E8A-4147-A177-3AD203B41FA5}">
                      <a16:colId xmlns:a16="http://schemas.microsoft.com/office/drawing/2014/main" val="282234821"/>
                    </a:ext>
                  </a:extLst>
                </a:gridCol>
                <a:gridCol w="690619">
                  <a:extLst>
                    <a:ext uri="{9D8B030D-6E8A-4147-A177-3AD203B41FA5}">
                      <a16:colId xmlns:a16="http://schemas.microsoft.com/office/drawing/2014/main" val="2072068466"/>
                    </a:ext>
                  </a:extLst>
                </a:gridCol>
                <a:gridCol w="690619">
                  <a:extLst>
                    <a:ext uri="{9D8B030D-6E8A-4147-A177-3AD203B41FA5}">
                      <a16:colId xmlns:a16="http://schemas.microsoft.com/office/drawing/2014/main" val="3144724969"/>
                    </a:ext>
                  </a:extLst>
                </a:gridCol>
              </a:tblGrid>
              <a:tr h="178383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Winst- en verliesrekening 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521022"/>
                  </a:ext>
                </a:extLst>
              </a:tr>
              <a:tr h="172826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793791"/>
                  </a:ext>
                </a:extLst>
              </a:tr>
              <a:tr h="178383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Inkomsten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2023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2022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356911"/>
                  </a:ext>
                </a:extLst>
              </a:tr>
              <a:tr h="172826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Zonnedak Landgoed Zelle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6.047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16.578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366463"/>
                  </a:ext>
                </a:extLst>
              </a:tr>
              <a:tr h="172826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Zonnedak De Roodheuvel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5.042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681070"/>
                  </a:ext>
                </a:extLst>
              </a:tr>
              <a:tr h="172826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Donaties en bijdragen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163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215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59482"/>
                  </a:ext>
                </a:extLst>
              </a:tr>
              <a:tr h="172826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506534"/>
                  </a:ext>
                </a:extLst>
              </a:tr>
              <a:tr h="178383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Totaal inkomsten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11.252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16.793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372050"/>
                  </a:ext>
                </a:extLst>
              </a:tr>
              <a:tr h="172826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671634"/>
                  </a:ext>
                </a:extLst>
              </a:tr>
              <a:tr h="178383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Kosten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629851"/>
                  </a:ext>
                </a:extLst>
              </a:tr>
              <a:tr h="172826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Contributies en abonnementen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312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119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836663"/>
                  </a:ext>
                </a:extLst>
              </a:tr>
              <a:tr h="172826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Reclame, promotie en advertenties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407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564496"/>
                  </a:ext>
                </a:extLst>
              </a:tr>
              <a:tr h="172826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Website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121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111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381590"/>
                  </a:ext>
                </a:extLst>
              </a:tr>
              <a:tr h="172826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Bankkosten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213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179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852534"/>
                  </a:ext>
                </a:extLst>
              </a:tr>
              <a:tr h="172826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Verzekering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2.675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1.218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245028"/>
                  </a:ext>
                </a:extLst>
              </a:tr>
              <a:tr h="172826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Kosten PV installaties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667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261149"/>
                  </a:ext>
                </a:extLst>
              </a:tr>
              <a:tr h="172826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Relatiegeschenk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47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198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096275"/>
                  </a:ext>
                </a:extLst>
              </a:tr>
              <a:tr h="172826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Overleg bestuur en  ALV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696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303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331800"/>
                  </a:ext>
                </a:extLst>
              </a:tr>
              <a:tr h="172826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Administratiekosten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114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372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946802"/>
                  </a:ext>
                </a:extLst>
              </a:tr>
              <a:tr h="172826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117640"/>
                  </a:ext>
                </a:extLst>
              </a:tr>
              <a:tr h="178383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Totaal kosten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5.252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2.500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422039"/>
                  </a:ext>
                </a:extLst>
              </a:tr>
              <a:tr h="178383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739005"/>
                  </a:ext>
                </a:extLst>
              </a:tr>
              <a:tr h="178383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Afschrijvingen 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255385"/>
                  </a:ext>
                </a:extLst>
              </a:tr>
              <a:tr h="172826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Zonnedak Landgoed Zelle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2.902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2.902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881437"/>
                  </a:ext>
                </a:extLst>
              </a:tr>
              <a:tr h="172826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Zonnedak De Roodheuvel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4.557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001776"/>
                  </a:ext>
                </a:extLst>
              </a:tr>
              <a:tr h="172826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481709"/>
                  </a:ext>
                </a:extLst>
              </a:tr>
              <a:tr h="178383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Totaal afschrijvingen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7.459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2.902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550483"/>
                  </a:ext>
                </a:extLst>
              </a:tr>
              <a:tr h="178383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442432"/>
                  </a:ext>
                </a:extLst>
              </a:tr>
              <a:tr h="187303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Resultaat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-1.459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11.391</a:t>
                      </a: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9073825"/>
                  </a:ext>
                </a:extLst>
              </a:tr>
              <a:tr h="178383"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464" marR="7464" marT="746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605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47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Jaarrekening: Balans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7448291C-1D67-56D2-8EC7-DD6881179F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521547"/>
              </p:ext>
            </p:extLst>
          </p:nvPr>
        </p:nvGraphicFramePr>
        <p:xfrm>
          <a:off x="1377702" y="987402"/>
          <a:ext cx="6583451" cy="5446963"/>
        </p:xfrm>
        <a:graphic>
          <a:graphicData uri="http://schemas.openxmlformats.org/drawingml/2006/table">
            <a:tbl>
              <a:tblPr/>
              <a:tblGrid>
                <a:gridCol w="1707841">
                  <a:extLst>
                    <a:ext uri="{9D8B030D-6E8A-4147-A177-3AD203B41FA5}">
                      <a16:colId xmlns:a16="http://schemas.microsoft.com/office/drawing/2014/main" val="1589467044"/>
                    </a:ext>
                  </a:extLst>
                </a:gridCol>
                <a:gridCol w="651918">
                  <a:extLst>
                    <a:ext uri="{9D8B030D-6E8A-4147-A177-3AD203B41FA5}">
                      <a16:colId xmlns:a16="http://schemas.microsoft.com/office/drawing/2014/main" val="1928901792"/>
                    </a:ext>
                  </a:extLst>
                </a:gridCol>
                <a:gridCol w="651918">
                  <a:extLst>
                    <a:ext uri="{9D8B030D-6E8A-4147-A177-3AD203B41FA5}">
                      <a16:colId xmlns:a16="http://schemas.microsoft.com/office/drawing/2014/main" val="1012239178"/>
                    </a:ext>
                  </a:extLst>
                </a:gridCol>
                <a:gridCol w="293822">
                  <a:extLst>
                    <a:ext uri="{9D8B030D-6E8A-4147-A177-3AD203B41FA5}">
                      <a16:colId xmlns:a16="http://schemas.microsoft.com/office/drawing/2014/main" val="2898009074"/>
                    </a:ext>
                  </a:extLst>
                </a:gridCol>
                <a:gridCol w="1974116">
                  <a:extLst>
                    <a:ext uri="{9D8B030D-6E8A-4147-A177-3AD203B41FA5}">
                      <a16:colId xmlns:a16="http://schemas.microsoft.com/office/drawing/2014/main" val="3395439946"/>
                    </a:ext>
                  </a:extLst>
                </a:gridCol>
                <a:gridCol w="651918">
                  <a:extLst>
                    <a:ext uri="{9D8B030D-6E8A-4147-A177-3AD203B41FA5}">
                      <a16:colId xmlns:a16="http://schemas.microsoft.com/office/drawing/2014/main" val="2752128680"/>
                    </a:ext>
                  </a:extLst>
                </a:gridCol>
                <a:gridCol w="651918">
                  <a:extLst>
                    <a:ext uri="{9D8B030D-6E8A-4147-A177-3AD203B41FA5}">
                      <a16:colId xmlns:a16="http://schemas.microsoft.com/office/drawing/2014/main" val="609850222"/>
                    </a:ext>
                  </a:extLst>
                </a:gridCol>
              </a:tblGrid>
              <a:tr h="180363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Balansen per 31 december 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019612"/>
                  </a:ext>
                </a:extLst>
              </a:tr>
              <a:tr h="171345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2023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2022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2023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2022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879498"/>
                  </a:ext>
                </a:extLst>
              </a:tr>
              <a:tr h="171345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1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Vaste activa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1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Eigen vermogen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872050"/>
                  </a:ext>
                </a:extLst>
              </a:tr>
              <a:tr h="171345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Zonnedak Landgoed Zelle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37.761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40.663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Ledenrekening Landgoed Zelle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48.747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41.361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074318"/>
                  </a:ext>
                </a:extLst>
              </a:tr>
              <a:tr h="171345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Zonnedak De Roodheuvel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63.799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69.396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Ledenrekening De Roodheuvel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69.290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71.595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191551"/>
                  </a:ext>
                </a:extLst>
              </a:tr>
              <a:tr h="171345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101.560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110.059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Reservering Subsidie Gelderland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4.000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4.000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0993602"/>
                  </a:ext>
                </a:extLst>
              </a:tr>
              <a:tr h="171345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1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Vlottende activa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Reservering Subsidie RVO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5.341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5.341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910323"/>
                  </a:ext>
                </a:extLst>
              </a:tr>
              <a:tr h="171345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Belastingen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17.089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127.378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122.297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477552"/>
                  </a:ext>
                </a:extLst>
              </a:tr>
              <a:tr h="171345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Nog te ontvangen subsidie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4.672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Resultaat boekjaar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-1.459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11.391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115987"/>
                  </a:ext>
                </a:extLst>
              </a:tr>
              <a:tr h="171345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Liquide middelen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24.446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101.548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125.919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133.688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02355"/>
                  </a:ext>
                </a:extLst>
              </a:tr>
              <a:tr h="171345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24.446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123.309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1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Kortlopende schulden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098070"/>
                  </a:ext>
                </a:extLst>
              </a:tr>
              <a:tr h="171345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Crediteuren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87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99.681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135891"/>
                  </a:ext>
                </a:extLst>
              </a:tr>
              <a:tr h="171345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613817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Totaal activa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126.006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233.368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Totaal passiva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126.006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233.369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268164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215077"/>
                  </a:ext>
                </a:extLst>
              </a:tr>
              <a:tr h="171345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037541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Toelichting op de balans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6502301"/>
                  </a:ext>
                </a:extLst>
              </a:tr>
              <a:tr h="171345">
                <a:tc>
                  <a:txBody>
                    <a:bodyPr/>
                    <a:lstStyle/>
                    <a:p>
                      <a:pPr algn="l" fontAlgn="b"/>
                      <a:endParaRPr lang="nl-NL" sz="800" b="0" i="1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832469"/>
                  </a:ext>
                </a:extLst>
              </a:tr>
              <a:tr h="180363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Zonnedak Landgoed Zelle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Ledenrekening Landgoed Zelle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993430"/>
                  </a:ext>
                </a:extLst>
              </a:tr>
              <a:tr h="171345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Investering minus subsidie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43.565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43.565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Stand begin boekjaar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41.361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50.730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766065"/>
                  </a:ext>
                </a:extLst>
              </a:tr>
              <a:tr h="171345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Afschrijving t/m boekjaar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-5.804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-2.902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Resultaat boekjaar 2022/2021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11.391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-2.694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099260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Balans per einde boekjaar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37.761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40.663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Uitkering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-4.005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-6.675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248476"/>
                  </a:ext>
                </a:extLst>
              </a:tr>
              <a:tr h="189380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Stand eind boekjaar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48.747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41.361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458559"/>
                  </a:ext>
                </a:extLst>
              </a:tr>
              <a:tr h="1893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Zonnedak De Roodheuvel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197062"/>
                  </a:ext>
                </a:extLst>
              </a:tr>
              <a:tr h="171345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Investering minus subsidie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68.356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68.355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125370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Afschrijving t/m boekjaar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-4.557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Ledenrekening  De Roodheuvel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578840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Balans per einde boekjaar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63.799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68.355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Stand begin boekjaar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71.595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82991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Stortingen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1.075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71.595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62331"/>
                  </a:ext>
                </a:extLst>
              </a:tr>
              <a:tr h="171345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Restitutie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-3.380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373815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Stand eind boekjaar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69.290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71.595</a:t>
                      </a: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991124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4" marR="7204" marT="72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267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08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Omgevingsfonds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5600" y="1253330"/>
            <a:ext cx="10515600" cy="4849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Wordt meestal ingericht om lasten omgeving te compenseren bij inrichten zonne- of windpark</a:t>
            </a:r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r>
              <a:rPr lang="nl-NL" dirty="0"/>
              <a:t>Speelt bij zonnedaken de Groene Draad minder een rol</a:t>
            </a:r>
          </a:p>
          <a:p>
            <a:pPr marL="0" indent="0">
              <a:buNone/>
            </a:pPr>
            <a:r>
              <a:rPr lang="nl-NL" dirty="0"/>
              <a:t>Reservering 2023: </a:t>
            </a:r>
            <a:r>
              <a:rPr lang="nl-NL" u="sng" kern="100" dirty="0">
                <a:solidFill>
                  <a:srgbClr val="26582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</a:t>
            </a:r>
            <a:r>
              <a:rPr lang="nl-NL" u="sng" dirty="0">
                <a:solidFill>
                  <a:srgbClr val="26582E"/>
                </a:solidFill>
              </a:rPr>
              <a:t>2.600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Bestuur stelt voor:</a:t>
            </a:r>
          </a:p>
          <a:p>
            <a:pPr lvl="1"/>
            <a:r>
              <a:rPr lang="nl-NL" dirty="0"/>
              <a:t>Het omgevingsfonds niet in te richten</a:t>
            </a:r>
          </a:p>
          <a:p>
            <a:pPr lvl="1"/>
            <a:r>
              <a:rPr lang="nl-NL" dirty="0"/>
              <a:t>De reservering nu uit te keren aan leden Zelle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566" y="3568700"/>
            <a:ext cx="3652884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9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Uitkeringen</a:t>
            </a:r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F4B9D99A-865E-E23C-4C03-92572454A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580791"/>
              </p:ext>
            </p:extLst>
          </p:nvPr>
        </p:nvGraphicFramePr>
        <p:xfrm>
          <a:off x="1057013" y="1885927"/>
          <a:ext cx="8104698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2418">
                  <a:extLst>
                    <a:ext uri="{9D8B030D-6E8A-4147-A177-3AD203B41FA5}">
                      <a16:colId xmlns:a16="http://schemas.microsoft.com/office/drawing/2014/main" val="1969943790"/>
                    </a:ext>
                  </a:extLst>
                </a:gridCol>
                <a:gridCol w="1393923">
                  <a:extLst>
                    <a:ext uri="{9D8B030D-6E8A-4147-A177-3AD203B41FA5}">
                      <a16:colId xmlns:a16="http://schemas.microsoft.com/office/drawing/2014/main" val="3887976137"/>
                    </a:ext>
                  </a:extLst>
                </a:gridCol>
                <a:gridCol w="1384184">
                  <a:extLst>
                    <a:ext uri="{9D8B030D-6E8A-4147-A177-3AD203B41FA5}">
                      <a16:colId xmlns:a16="http://schemas.microsoft.com/office/drawing/2014/main" val="182248218"/>
                    </a:ext>
                  </a:extLst>
                </a:gridCol>
                <a:gridCol w="1494173">
                  <a:extLst>
                    <a:ext uri="{9D8B030D-6E8A-4147-A177-3AD203B41FA5}">
                      <a16:colId xmlns:a16="http://schemas.microsoft.com/office/drawing/2014/main" val="3540511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Roodheuvel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13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Resultaat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€ 6000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€ 3169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€ 2831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82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Aantal certificaten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338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463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Uitkering per certificaat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€ 11,87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€ 8,38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600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Mogelijk RVO subsidie: wacht op beschikking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€ 10-15?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€ 5-8?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847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757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Certificaatprijs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€ 190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€ 205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39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Uitgekeerd t/m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€ 50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€ 15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26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Resteert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€ 140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€ 190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136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418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6213</TotalTime>
  <Words>644</Words>
  <Application>Microsoft Office PowerPoint</Application>
  <PresentationFormat>Breedbeeld</PresentationFormat>
  <Paragraphs>278</Paragraphs>
  <Slides>15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Aptos Narrow</vt:lpstr>
      <vt:lpstr>Arial</vt:lpstr>
      <vt:lpstr>Calibri</vt:lpstr>
      <vt:lpstr>Calibri Light</vt:lpstr>
      <vt:lpstr>Symbol</vt:lpstr>
      <vt:lpstr>Times New Roman</vt:lpstr>
      <vt:lpstr>Office Theme</vt:lpstr>
      <vt:lpstr>ALV 25 april 2024 </vt:lpstr>
      <vt:lpstr>PowerPoint-presentatie</vt:lpstr>
      <vt:lpstr>De Groene Draad: resultaten 2023</vt:lpstr>
      <vt:lpstr>Landgoed Zelle: Productie / Opbrengst</vt:lpstr>
      <vt:lpstr>Roodheuvel: productie / opbrengst</vt:lpstr>
      <vt:lpstr>Jaarrekening: Resultaat</vt:lpstr>
      <vt:lpstr>Jaarrekening: Balans</vt:lpstr>
      <vt:lpstr>Omgevingsfonds</vt:lpstr>
      <vt:lpstr>Uitkeringen</vt:lpstr>
      <vt:lpstr>Kascontrole</vt:lpstr>
      <vt:lpstr>Decharge bestuur</vt:lpstr>
      <vt:lpstr>Vaststelling bestuur</vt:lpstr>
      <vt:lpstr>Komend jaar</vt:lpstr>
      <vt:lpstr>PowerPoint-presentatie</vt:lpstr>
      <vt:lpstr>Rondvraag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Zetten we samen een energiecooperatie op in Hengelo?</dc:title>
  <dc:creator>gerard oud</dc:creator>
  <cp:lastModifiedBy>gerard oud</cp:lastModifiedBy>
  <cp:revision>390</cp:revision>
  <cp:lastPrinted>2023-03-28T15:43:26Z</cp:lastPrinted>
  <dcterms:created xsi:type="dcterms:W3CDTF">2019-02-18T13:53:38Z</dcterms:created>
  <dcterms:modified xsi:type="dcterms:W3CDTF">2024-05-02T07:31:40Z</dcterms:modified>
</cp:coreProperties>
</file>